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7" r:id="rId4"/>
    <p:sldId id="263" r:id="rId5"/>
    <p:sldId id="265" r:id="rId6"/>
    <p:sldId id="264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5" r:id="rId17"/>
    <p:sldId id="279" r:id="rId18"/>
    <p:sldId id="289" r:id="rId19"/>
    <p:sldId id="290" r:id="rId20"/>
    <p:sldId id="291" r:id="rId21"/>
    <p:sldId id="292" r:id="rId22"/>
    <p:sldId id="293" r:id="rId23"/>
    <p:sldId id="276" r:id="rId24"/>
    <p:sldId id="271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2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BEEF6-B997-4B5B-B1B0-CE527F581A83}" type="datetimeFigureOut">
              <a:rPr lang="en-US" smtClean="0"/>
              <a:pPr/>
              <a:t>9/16/2010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CE649-2D99-4090-A43E-AB9350B80CA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525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C24FB-9FF2-4B3C-A977-923E2ADE5719}" type="datetimeFigureOut">
              <a:rPr lang="en-US" smtClean="0"/>
              <a:pPr/>
              <a:t>9/16/2010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147FA-3FD6-4031-95DE-04146A18DB5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62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3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7B97C-E448-4B3B-942D-EDDFC69CC4B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45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5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4Background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415" y="3362148"/>
            <a:ext cx="8357762" cy="1470025"/>
          </a:xfrm>
        </p:spPr>
        <p:txBody>
          <a:bodyPr anchor="t"/>
          <a:lstStyle>
            <a:lvl1pPr algn="l">
              <a:defRPr sz="36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415" y="4832174"/>
            <a:ext cx="8357762" cy="923586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53515" y="6094242"/>
            <a:ext cx="2895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1100" i="1" dirty="0" smtClean="0">
                <a:solidFill>
                  <a:schemeClr val="bg1"/>
                </a:solidFill>
                <a:latin typeface="Arial" pitchFamily="34" charset="0"/>
              </a:rPr>
              <a:t>Sponsored by:</a:t>
            </a:r>
            <a:endParaRPr lang="en-US" sz="1100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9" name="Picture 8" descr="DELLflatlogo_black E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05" y="5823403"/>
            <a:ext cx="804782" cy="804782"/>
          </a:xfrm>
          <a:prstGeom prst="rect">
            <a:avLst/>
          </a:prstGeom>
        </p:spPr>
      </p:pic>
      <p:pic>
        <p:nvPicPr>
          <p:cNvPr id="11" name="Picture 10" descr="24HrsPASSLogoWH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526" y="657213"/>
            <a:ext cx="3115249" cy="110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2700000">
              <a:srgbClr val="000000">
                <a:alpha val="32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2126" y="1803400"/>
            <a:ext cx="3216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PASS Summit</a:t>
            </a:r>
            <a:r>
              <a:rPr lang="en-US" sz="1600" b="1" spc="1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2010 Preview</a:t>
            </a:r>
            <a:endParaRPr lang="en-US" sz="1600" b="1" spc="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4Background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415" y="3362148"/>
            <a:ext cx="8357762" cy="1470025"/>
          </a:xfrm>
        </p:spPr>
        <p:txBody>
          <a:bodyPr anchor="t"/>
          <a:lstStyle>
            <a:lvl1pPr algn="l">
              <a:defRPr sz="36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415" y="4832174"/>
            <a:ext cx="8357762" cy="923586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24HrsPASSLogoWH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26" y="657213"/>
            <a:ext cx="3115249" cy="110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38100" dir="2700000">
              <a:srgbClr val="000000">
                <a:alpha val="32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5926" y="1803400"/>
            <a:ext cx="461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Celebrating SQL Server 2008 R2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4Background02.jpg"/>
          <p:cNvPicPr>
            <a:picLocks noChangeAspect="1"/>
          </p:cNvPicPr>
          <p:nvPr/>
        </p:nvPicPr>
        <p:blipFill>
          <a:blip r:embed="rId2"/>
          <a:srcRect t="92748" b="29"/>
          <a:stretch>
            <a:fillRect/>
          </a:stretch>
        </p:blipFill>
        <p:spPr>
          <a:xfrm>
            <a:off x="0" y="6362594"/>
            <a:ext cx="9144000" cy="495406"/>
          </a:xfrm>
          <a:prstGeom prst="rect">
            <a:avLst/>
          </a:prstGeom>
        </p:spPr>
      </p:pic>
      <p:pic>
        <p:nvPicPr>
          <p:cNvPr id="9" name="Picture 8" descr="PASSLogoW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47" y="6451064"/>
            <a:ext cx="419898" cy="30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47C9B81F-C347-4BEF-BFDF-29C42F48304A}" type="datetimeFigureOut">
              <a:rPr lang="en-US" smtClean="0"/>
              <a:pPr eaLnBrk="1" latinLnBrk="0" hangingPunct="1"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4Background02.jpg"/>
          <p:cNvPicPr>
            <a:picLocks noChangeAspect="1"/>
          </p:cNvPicPr>
          <p:nvPr/>
        </p:nvPicPr>
        <p:blipFill>
          <a:blip r:embed="rId7"/>
          <a:srcRect t="92748" b="29"/>
          <a:stretch>
            <a:fillRect/>
          </a:stretch>
        </p:blipFill>
        <p:spPr>
          <a:xfrm>
            <a:off x="0" y="6362594"/>
            <a:ext cx="9144000" cy="495406"/>
          </a:xfrm>
          <a:prstGeom prst="rect">
            <a:avLst/>
          </a:prstGeom>
        </p:spPr>
      </p:pic>
      <p:pic>
        <p:nvPicPr>
          <p:cNvPr id="7" name="Picture 6" descr="24Background02.jpg"/>
          <p:cNvPicPr>
            <a:picLocks noChangeAspect="1"/>
          </p:cNvPicPr>
          <p:nvPr/>
        </p:nvPicPr>
        <p:blipFill>
          <a:blip r:embed="rId7"/>
          <a:srcRect b="81363"/>
          <a:stretch>
            <a:fillRect/>
          </a:stretch>
        </p:blipFill>
        <p:spPr>
          <a:xfrm>
            <a:off x="0" y="0"/>
            <a:ext cx="9144000" cy="12781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51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PASSLogoWH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947" y="6451064"/>
            <a:ext cx="419898" cy="30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69875" indent="-26987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539750" indent="-26987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811213" indent="-271463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71563" indent="-2603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2538" indent="-180975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Storage for the DBA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Denny Cherry</a:t>
            </a:r>
          </a:p>
          <a:p>
            <a:r>
              <a:rPr lang="en-US" dirty="0" smtClean="0"/>
              <a:t>mrdenny@mrdenny.com</a:t>
            </a:r>
            <a:endParaRPr lang="en-US" dirty="0"/>
          </a:p>
          <a:p>
            <a:r>
              <a:rPr lang="en-US" dirty="0" smtClean="0"/>
              <a:t>MVP, MCSA</a:t>
            </a:r>
            <a:r>
              <a:rPr lang="en-US" dirty="0"/>
              <a:t>, MCDBA, MCTS, MCITP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RAID 0+1</a:t>
            </a:r>
          </a:p>
          <a:p>
            <a:pPr lvl="1"/>
            <a:r>
              <a:rPr lang="en-US" dirty="0" smtClean="0"/>
              <a:t>Drives Striped, then Stripes Mirrored</a:t>
            </a:r>
          </a:p>
          <a:p>
            <a:pPr lvl="1"/>
            <a:r>
              <a:rPr lang="en-US" dirty="0" smtClean="0"/>
              <a:t>High Cost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/>
              <a:t>Requires 2 disks</a:t>
            </a:r>
          </a:p>
          <a:p>
            <a:pPr lvl="1"/>
            <a:r>
              <a:rPr lang="en-US" dirty="0"/>
              <a:t>Requires an even number of </a:t>
            </a:r>
            <a:r>
              <a:rPr lang="en-US" dirty="0" smtClean="0"/>
              <a:t>disks</a:t>
            </a:r>
          </a:p>
          <a:p>
            <a:pPr lvl="1"/>
            <a:r>
              <a:rPr lang="en-US" dirty="0" smtClean="0"/>
              <a:t>Can survive 1 spindle failure</a:t>
            </a:r>
          </a:p>
          <a:p>
            <a:pPr lvl="1"/>
            <a:r>
              <a:rPr lang="en-US" dirty="0" smtClean="0"/>
              <a:t>May survive multiple spindle failure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91" y="1611223"/>
            <a:ext cx="2438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91" y="3429000"/>
            <a:ext cx="24384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0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RAID 10 (aka 1+0)</a:t>
            </a:r>
          </a:p>
          <a:p>
            <a:pPr lvl="1"/>
            <a:r>
              <a:rPr lang="en-US" dirty="0"/>
              <a:t>Drives Mirrored, then Mirrors Striped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2 disks</a:t>
            </a:r>
          </a:p>
          <a:p>
            <a:pPr lvl="1"/>
            <a:r>
              <a:rPr lang="en-US" dirty="0"/>
              <a:t>Requires an even number of </a:t>
            </a:r>
            <a:r>
              <a:rPr lang="en-US" dirty="0" smtClean="0"/>
              <a:t>disks</a:t>
            </a:r>
          </a:p>
          <a:p>
            <a:pPr lvl="1"/>
            <a:r>
              <a:rPr lang="en-US" dirty="0"/>
              <a:t>Can survive 1 spindle failure</a:t>
            </a:r>
          </a:p>
          <a:p>
            <a:pPr lvl="1"/>
            <a:r>
              <a:rPr lang="en-US" dirty="0"/>
              <a:t>May survive multiple spindle failure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7" y="1611222"/>
            <a:ext cx="24193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7" y="3429000"/>
            <a:ext cx="24193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RAID 5</a:t>
            </a:r>
          </a:p>
          <a:p>
            <a:pPr lvl="1"/>
            <a:r>
              <a:rPr lang="en-US" dirty="0" smtClean="0"/>
              <a:t>Stripe with single </a:t>
            </a:r>
            <a:r>
              <a:rPr lang="en-US" dirty="0"/>
              <a:t>p</a:t>
            </a:r>
            <a:r>
              <a:rPr lang="en-US" dirty="0" smtClean="0"/>
              <a:t>arity drive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Good performance</a:t>
            </a:r>
          </a:p>
          <a:p>
            <a:pPr lvl="1"/>
            <a:r>
              <a:rPr lang="en-US" dirty="0" smtClean="0"/>
              <a:t>Write penalty</a:t>
            </a:r>
          </a:p>
          <a:p>
            <a:pPr lvl="1"/>
            <a:r>
              <a:rPr lang="en-US" dirty="0" smtClean="0"/>
              <a:t>Can survive a single drive failure</a:t>
            </a:r>
          </a:p>
          <a:p>
            <a:pPr lvl="1"/>
            <a:r>
              <a:rPr lang="en-US" dirty="0" smtClean="0"/>
              <a:t>Requires at least 3 disks</a:t>
            </a:r>
          </a:p>
          <a:p>
            <a:pPr lvl="1"/>
            <a:endParaRPr lang="en-US" dirty="0" smtClean="0"/>
          </a:p>
        </p:txBody>
      </p:sp>
      <p:pic>
        <p:nvPicPr>
          <p:cNvPr id="5122" name="Picture 2" descr="C:\Users\dcherry\Desktop\5-glasses_1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384632"/>
            <a:ext cx="61245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RAID 5 is Created Equal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8" y="1970591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47" y="4093986"/>
            <a:ext cx="40767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245" y="1343688"/>
            <a:ext cx="779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RAID 6 can be done this way as well.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2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RAID 6</a:t>
            </a:r>
          </a:p>
          <a:p>
            <a:pPr lvl="1"/>
            <a:r>
              <a:rPr lang="en-US" dirty="0"/>
              <a:t>Stripe with two parity drives</a:t>
            </a:r>
          </a:p>
          <a:p>
            <a:pPr lvl="1"/>
            <a:r>
              <a:rPr lang="en-US" dirty="0"/>
              <a:t>Slightly higher cost per gig than RAID 5, good performance</a:t>
            </a:r>
          </a:p>
          <a:p>
            <a:pPr lvl="1"/>
            <a:r>
              <a:rPr lang="en-US" dirty="0"/>
              <a:t>Same write penalty as RAID </a:t>
            </a:r>
            <a:r>
              <a:rPr lang="en-US" dirty="0" smtClean="0"/>
              <a:t>5</a:t>
            </a:r>
          </a:p>
          <a:p>
            <a:pPr lvl="1"/>
            <a:r>
              <a:rPr lang="en-US" dirty="0" smtClean="0"/>
              <a:t>Can survive 2 disk failures</a:t>
            </a:r>
          </a:p>
          <a:p>
            <a:pPr lvl="1"/>
            <a:r>
              <a:rPr lang="en-US" dirty="0" smtClean="0"/>
              <a:t>Requires at least 4 disks</a:t>
            </a:r>
            <a:endParaRPr lang="en-US" dirty="0"/>
          </a:p>
        </p:txBody>
      </p:sp>
      <p:pic>
        <p:nvPicPr>
          <p:cNvPr id="6146" name="Picture 2" descr="C:\Users\dcherry\Desktop\5-glasses_2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4341360"/>
            <a:ext cx="61245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Disk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072847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/>
              <a:t>Can improve SQL disk performance up to 100%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(64 1k blocks/64k IO)=100% of IO is impacted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/>
              <a:t>Must be done before data is put on the disk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Windows </a:t>
            </a:r>
            <a:r>
              <a:rPr lang="en-US" sz="3000" dirty="0"/>
              <a:t>2000 </a:t>
            </a:r>
            <a:r>
              <a:rPr lang="en-US" sz="3000" dirty="0" smtClean="0"/>
              <a:t>- </a:t>
            </a:r>
            <a:r>
              <a:rPr lang="en-US" sz="3000" dirty="0" err="1"/>
              <a:t>Diskpar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/>
              <a:t>Windows </a:t>
            </a:r>
            <a:r>
              <a:rPr lang="en-US" sz="3000" dirty="0" smtClean="0"/>
              <a:t>2003 - </a:t>
            </a:r>
            <a:r>
              <a:rPr lang="en-US" sz="3000" dirty="0" err="1" smtClean="0"/>
              <a:t>Diskpart</a:t>
            </a:r>
            <a:endParaRPr lang="en-US" sz="3000" dirty="0"/>
          </a:p>
          <a:p>
            <a:pPr>
              <a:buFont typeface="Arial" pitchFamily="34" charset="0"/>
              <a:buChar char="•"/>
            </a:pPr>
            <a:r>
              <a:rPr lang="en-US" sz="3000" dirty="0"/>
              <a:t>Windows 2008 - Automatic</a:t>
            </a:r>
          </a:p>
          <a:p>
            <a:endParaRPr lang="en-US" sz="300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Disk Alignment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1724296" y="1779772"/>
            <a:ext cx="5571581" cy="3853472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48115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0708"/>
            <a:ext cx="9144000" cy="468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Time is Money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38" y="1930985"/>
            <a:ext cx="5503817" cy="367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17873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http://www.flickr.com/photos/21560098@N06/3832712784/</a:t>
            </a:r>
          </a:p>
        </p:txBody>
      </p:sp>
    </p:spTree>
    <p:extLst>
      <p:ext uri="{BB962C8B-B14F-4D97-AF65-F5344CB8AC3E}">
        <p14:creationId xmlns:p14="http://schemas.microsoft.com/office/powerpoint/2010/main" val="25299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 0</a:t>
            </a:r>
          </a:p>
          <a:p>
            <a:pPr lvl="1"/>
            <a:r>
              <a:rPr lang="en-US" dirty="0"/>
              <a:t>Enterprise Flash Disks low capacity drives</a:t>
            </a:r>
          </a:p>
          <a:p>
            <a:pPr lvl="1"/>
            <a:r>
              <a:rPr lang="en-US" dirty="0"/>
              <a:t>Very high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high speed storage</a:t>
            </a:r>
          </a:p>
          <a:p>
            <a:pPr lvl="1"/>
            <a:r>
              <a:rPr lang="en-US" dirty="0" smtClean="0"/>
              <a:t>Great for Databases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12" y="3445735"/>
            <a:ext cx="57721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11341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http://commons.wikimedia.org/wiki/File:Speedometer_Odometer.jpg</a:t>
            </a:r>
          </a:p>
        </p:txBody>
      </p:sp>
    </p:spTree>
    <p:extLst>
      <p:ext uri="{BB962C8B-B14F-4D97-AF65-F5344CB8AC3E}">
        <p14:creationId xmlns:p14="http://schemas.microsoft.com/office/powerpoint/2010/main" val="42009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Tier 1</a:t>
            </a:r>
          </a:p>
          <a:p>
            <a:pPr lvl="1"/>
            <a:r>
              <a:rPr lang="en-US" dirty="0" smtClean="0"/>
              <a:t>15k RPM </a:t>
            </a:r>
            <a:r>
              <a:rPr lang="en-US" dirty="0" err="1" smtClean="0"/>
              <a:t>Fibre</a:t>
            </a:r>
            <a:r>
              <a:rPr lang="en-US" dirty="0" smtClean="0"/>
              <a:t> Channel low </a:t>
            </a:r>
            <a:r>
              <a:rPr lang="en-US" dirty="0"/>
              <a:t>capacity </a:t>
            </a:r>
            <a:r>
              <a:rPr lang="en-US" dirty="0" smtClean="0"/>
              <a:t>drives</a:t>
            </a:r>
          </a:p>
          <a:p>
            <a:pPr lvl="1"/>
            <a:r>
              <a:rPr lang="en-US" dirty="0" smtClean="0"/>
              <a:t>High cost, high speed storage</a:t>
            </a:r>
          </a:p>
          <a:p>
            <a:pPr lvl="1"/>
            <a:r>
              <a:rPr lang="en-US" dirty="0" smtClean="0"/>
              <a:t>Great for Databases, Exchange, Virtual Machines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14" y="3454036"/>
            <a:ext cx="57721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1264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http://commons.wikimedia.org/wiki/File:Speedometer_Odometer.jpg</a:t>
            </a:r>
          </a:p>
        </p:txBody>
      </p:sp>
    </p:spTree>
    <p:extLst>
      <p:ext uri="{BB962C8B-B14F-4D97-AF65-F5344CB8AC3E}">
        <p14:creationId xmlns:p14="http://schemas.microsoft.com/office/powerpoint/2010/main" val="18286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Terminology</a:t>
            </a:r>
          </a:p>
          <a:p>
            <a:r>
              <a:rPr lang="en-US" dirty="0" smtClean="0"/>
              <a:t>Array Cache Setup</a:t>
            </a:r>
          </a:p>
          <a:p>
            <a:r>
              <a:rPr lang="en-US" dirty="0" smtClean="0"/>
              <a:t>RAID Types</a:t>
            </a:r>
          </a:p>
          <a:p>
            <a:r>
              <a:rPr lang="en-US" dirty="0" smtClean="0"/>
              <a:t>Tiered Storage</a:t>
            </a:r>
          </a:p>
          <a:p>
            <a:r>
              <a:rPr lang="en-US" dirty="0" smtClean="0"/>
              <a:t>Disk Alignment</a:t>
            </a:r>
          </a:p>
          <a:p>
            <a:r>
              <a:rPr lang="en-US" dirty="0" smtClean="0"/>
              <a:t>Spindle Types</a:t>
            </a:r>
          </a:p>
          <a:p>
            <a:r>
              <a:rPr lang="en-US" dirty="0" smtClean="0"/>
              <a:t>Physical Array Diagram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 2</a:t>
            </a:r>
          </a:p>
          <a:p>
            <a:pPr lvl="1"/>
            <a:r>
              <a:rPr lang="en-US" dirty="0"/>
              <a:t>10k RPM </a:t>
            </a:r>
            <a:r>
              <a:rPr lang="en-US" dirty="0" err="1"/>
              <a:t>Fibre</a:t>
            </a:r>
            <a:r>
              <a:rPr lang="en-US" dirty="0"/>
              <a:t> Channel medium capacity drives</a:t>
            </a:r>
          </a:p>
          <a:p>
            <a:pPr lvl="1"/>
            <a:r>
              <a:rPr lang="en-US" dirty="0"/>
              <a:t>Medium cost, medium speed storage</a:t>
            </a:r>
          </a:p>
          <a:p>
            <a:pPr lvl="1"/>
            <a:r>
              <a:rPr lang="en-US" dirty="0" smtClean="0"/>
              <a:t>Great for File </a:t>
            </a:r>
            <a:r>
              <a:rPr lang="en-US" dirty="0"/>
              <a:t>Servers, Database </a:t>
            </a:r>
            <a:r>
              <a:rPr lang="en-US" dirty="0" smtClean="0"/>
              <a:t>Archives, Exchange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52" y="3442063"/>
            <a:ext cx="57816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11341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http://commons.wikimedia.org/wiki/File:Speedometer_Odometer.jpg</a:t>
            </a:r>
          </a:p>
        </p:txBody>
      </p:sp>
    </p:spTree>
    <p:extLst>
      <p:ext uri="{BB962C8B-B14F-4D97-AF65-F5344CB8AC3E}">
        <p14:creationId xmlns:p14="http://schemas.microsoft.com/office/powerpoint/2010/main" val="20815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 3</a:t>
            </a:r>
          </a:p>
          <a:p>
            <a:pPr lvl="1"/>
            <a:r>
              <a:rPr lang="en-US" dirty="0" smtClean="0"/>
              <a:t>7.2/5.4k RPM SATA/SAS </a:t>
            </a:r>
            <a:r>
              <a:rPr lang="en-US" dirty="0"/>
              <a:t>high capacity </a:t>
            </a:r>
            <a:r>
              <a:rPr lang="en-US" dirty="0" smtClean="0"/>
              <a:t>drives</a:t>
            </a:r>
          </a:p>
          <a:p>
            <a:pPr lvl="1"/>
            <a:r>
              <a:rPr lang="en-US" dirty="0" smtClean="0"/>
              <a:t>Low cost</a:t>
            </a:r>
            <a:r>
              <a:rPr lang="en-US" dirty="0"/>
              <a:t>, </a:t>
            </a:r>
            <a:r>
              <a:rPr lang="en-US" dirty="0" smtClean="0"/>
              <a:t>low speed storage</a:t>
            </a:r>
          </a:p>
          <a:p>
            <a:pPr lvl="1"/>
            <a:r>
              <a:rPr lang="en-US" dirty="0" smtClean="0"/>
              <a:t>Great for Backups, Archives, Exchange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13" y="3445735"/>
            <a:ext cx="57721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11341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http://commons.wikimedia.org/wiki/File:Speedometer_Odometer.jpg</a:t>
            </a:r>
          </a:p>
        </p:txBody>
      </p:sp>
    </p:spTree>
    <p:extLst>
      <p:ext uri="{BB962C8B-B14F-4D97-AF65-F5344CB8AC3E}">
        <p14:creationId xmlns:p14="http://schemas.microsoft.com/office/powerpoint/2010/main" val="26521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Spindle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Fibre</a:t>
            </a:r>
            <a:r>
              <a:rPr lang="en-US" dirty="0" smtClean="0"/>
              <a:t> Channel (FC)</a:t>
            </a:r>
          </a:p>
          <a:p>
            <a:pPr lvl="1"/>
            <a:r>
              <a:rPr lang="en-US" dirty="0" smtClean="0"/>
              <a:t>Fastest Bus Speeds between 2-4 Gigs</a:t>
            </a:r>
          </a:p>
          <a:p>
            <a:r>
              <a:rPr lang="en-US" dirty="0" smtClean="0"/>
              <a:t>SCSI</a:t>
            </a:r>
          </a:p>
          <a:p>
            <a:pPr lvl="1"/>
            <a:r>
              <a:rPr lang="en-US" dirty="0" smtClean="0"/>
              <a:t>Older Technology, slower bus speeds</a:t>
            </a:r>
          </a:p>
          <a:p>
            <a:r>
              <a:rPr lang="en-US" dirty="0" smtClean="0"/>
              <a:t>SATA</a:t>
            </a:r>
          </a:p>
          <a:p>
            <a:pPr lvl="1"/>
            <a:r>
              <a:rPr lang="en-US" dirty="0" smtClean="0"/>
              <a:t>Newer Technology, even slower bus speeds</a:t>
            </a:r>
          </a:p>
          <a:p>
            <a:r>
              <a:rPr lang="en-US" dirty="0" smtClean="0"/>
              <a:t>Enterprise Flash Disks (EFDs)</a:t>
            </a:r>
          </a:p>
          <a:p>
            <a:pPr lvl="1"/>
            <a:r>
              <a:rPr lang="en-US" dirty="0" smtClean="0"/>
              <a:t>Newest Technology, same bus speeds as FC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037"/>
            <a:ext cx="8229600" cy="613363"/>
          </a:xfrm>
        </p:spPr>
        <p:txBody>
          <a:bodyPr>
            <a:normAutofit/>
          </a:bodyPr>
          <a:lstStyle/>
          <a:p>
            <a:r>
              <a:rPr lang="en-US" dirty="0" smtClean="0"/>
              <a:t>Array Diagram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920236" y="1346112"/>
            <a:ext cx="5303519" cy="4855239"/>
          </a:xfrm>
          <a:prstGeom prst="rect">
            <a:avLst/>
          </a:prstGeom>
          <a:extLst/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88" y="2989218"/>
            <a:ext cx="7851648" cy="733697"/>
          </a:xfrm>
        </p:spPr>
        <p:txBody>
          <a:bodyPr/>
          <a:lstStyle/>
          <a:p>
            <a:r>
              <a:rPr lang="en-US" dirty="0" smtClean="0"/>
              <a:t>Denny Cherry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725" y="3690257"/>
            <a:ext cx="7854696" cy="1191064"/>
          </a:xfrm>
        </p:spPr>
        <p:txBody>
          <a:bodyPr/>
          <a:lstStyle/>
          <a:p>
            <a:r>
              <a:rPr lang="en-US" dirty="0" smtClean="0"/>
              <a:t>mrdenny@mrdenny.com</a:t>
            </a:r>
          </a:p>
          <a:p>
            <a:r>
              <a:rPr lang="en-US" dirty="0" smtClean="0"/>
              <a:t>http://itke.techtarget.com/sql-server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LUN = Logical Unit Number</a:t>
            </a:r>
          </a:p>
          <a:p>
            <a:r>
              <a:rPr lang="en-US" dirty="0"/>
              <a:t>Host = The Server or Servers a LUN is presented to</a:t>
            </a:r>
          </a:p>
          <a:p>
            <a:r>
              <a:rPr lang="en-US" dirty="0"/>
              <a:t>SAN = Storage Area Network</a:t>
            </a:r>
          </a:p>
          <a:p>
            <a:r>
              <a:rPr lang="en-US" dirty="0"/>
              <a:t>Fabric = </a:t>
            </a:r>
            <a:r>
              <a:rPr lang="en-US" dirty="0" err="1"/>
              <a:t>Fibre</a:t>
            </a:r>
            <a:r>
              <a:rPr lang="en-US" dirty="0"/>
              <a:t> network which makes up the </a:t>
            </a:r>
            <a:r>
              <a:rPr lang="en-US" dirty="0" smtClean="0"/>
              <a:t>SAN</a:t>
            </a:r>
          </a:p>
          <a:p>
            <a:r>
              <a:rPr lang="en-US" dirty="0" smtClean="0"/>
              <a:t>Array = Box with the Spindles in it</a:t>
            </a:r>
            <a:endParaRPr lang="en-US" dirty="0"/>
          </a:p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Disk = How the OS sees a LUN when presented</a:t>
            </a:r>
          </a:p>
          <a:p>
            <a:r>
              <a:rPr lang="en-US" dirty="0" smtClean="0"/>
              <a:t>Spindle </a:t>
            </a:r>
            <a:r>
              <a:rPr lang="en-US" dirty="0"/>
              <a:t>= Physical disks in the Storage Array</a:t>
            </a:r>
          </a:p>
          <a:p>
            <a:r>
              <a:rPr lang="en-US" dirty="0" err="1"/>
              <a:t>IOps</a:t>
            </a:r>
            <a:r>
              <a:rPr lang="en-US" dirty="0"/>
              <a:t>  = </a:t>
            </a:r>
            <a:r>
              <a:rPr lang="en-US" dirty="0" smtClean="0"/>
              <a:t>Physical Operation To Disk</a:t>
            </a:r>
            <a:endParaRPr lang="en-US" dirty="0"/>
          </a:p>
          <a:p>
            <a:r>
              <a:rPr lang="en-US" dirty="0"/>
              <a:t>Sequential IO = Reads or writes which are sequential on the spindle</a:t>
            </a:r>
          </a:p>
          <a:p>
            <a:r>
              <a:rPr lang="en-US" dirty="0"/>
              <a:t>Random IO = Reads or writes which are located at random positions on the spindle</a:t>
            </a:r>
          </a:p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Cache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/>
              <a:t>OLTP databases make poor use of SAN read cache</a:t>
            </a:r>
          </a:p>
          <a:p>
            <a:r>
              <a:rPr lang="en-US" sz="3500" dirty="0"/>
              <a:t>OLAP databases make good use of SAN read cache</a:t>
            </a:r>
          </a:p>
          <a:p>
            <a:r>
              <a:rPr lang="en-US" sz="3500" dirty="0"/>
              <a:t>Try reducing read cache and increasing write cache</a:t>
            </a:r>
          </a:p>
          <a:p>
            <a:r>
              <a:rPr lang="en-US" sz="3500" dirty="0"/>
              <a:t>OLTP databases with high buffer cache hit ratios may be able to have the read cache disabled</a:t>
            </a:r>
          </a:p>
          <a:p>
            <a:r>
              <a:rPr lang="en-US" sz="3500" dirty="0"/>
              <a:t>There is no one correct setup.  Every system is different.</a:t>
            </a:r>
          </a:p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Write Cache Gets Full?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flush to disk until low watermark is hit</a:t>
            </a:r>
          </a:p>
          <a:p>
            <a:r>
              <a:rPr lang="en-US" dirty="0" smtClean="0"/>
              <a:t>Force flushes once high watermark is hit</a:t>
            </a:r>
          </a:p>
          <a:p>
            <a:r>
              <a:rPr lang="en-US" dirty="0" smtClean="0"/>
              <a:t>Force flushing completely empties write cache</a:t>
            </a:r>
          </a:p>
          <a:p>
            <a:r>
              <a:rPr lang="en-US" dirty="0" smtClean="0"/>
              <a:t>Force flushing disables write cache until write cache is disabled</a:t>
            </a:r>
          </a:p>
          <a:p>
            <a:r>
              <a:rPr lang="en-US" dirty="0" smtClean="0"/>
              <a:t>If adjustable, set low very low, and high watermark very high (20/90)</a:t>
            </a:r>
          </a:p>
          <a:p>
            <a:r>
              <a:rPr lang="en-US" dirty="0" smtClean="0"/>
              <a:t>If cache gets to 100% full – Pray!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24" y="4180112"/>
            <a:ext cx="1433405" cy="209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crap the power went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arrays have internal batteries</a:t>
            </a:r>
          </a:p>
          <a:p>
            <a:r>
              <a:rPr lang="en-US" dirty="0" smtClean="0"/>
              <a:t>Write cache is flushed to disk</a:t>
            </a:r>
          </a:p>
          <a:p>
            <a:r>
              <a:rPr lang="en-US" dirty="0" smtClean="0"/>
              <a:t>After flush array powers down</a:t>
            </a:r>
          </a:p>
          <a:p>
            <a:r>
              <a:rPr lang="en-US" dirty="0" smtClean="0"/>
              <a:t>On power-up flushed cached is read and committed to LUNs before LUN is made available</a:t>
            </a:r>
          </a:p>
          <a:p>
            <a:r>
              <a:rPr lang="en-US" dirty="0" smtClean="0"/>
              <a:t>Make sure SQL is down before the array flushes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66" y="1354842"/>
            <a:ext cx="3203933" cy="167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8729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http://www.flickr.com/photos/robertfrancis/352039299/</a:t>
            </a:r>
          </a:p>
        </p:txBody>
      </p:sp>
    </p:spTree>
    <p:extLst>
      <p:ext uri="{BB962C8B-B14F-4D97-AF65-F5344CB8AC3E}">
        <p14:creationId xmlns:p14="http://schemas.microsoft.com/office/powerpoint/2010/main" val="36240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RAID 0</a:t>
            </a:r>
          </a:p>
          <a:p>
            <a:pPr lvl="1"/>
            <a:r>
              <a:rPr lang="en-US" dirty="0" smtClean="0"/>
              <a:t>Straight Stripe</a:t>
            </a:r>
          </a:p>
          <a:p>
            <a:pPr lvl="1"/>
            <a:r>
              <a:rPr lang="en-US" dirty="0" smtClean="0"/>
              <a:t>No redundancy</a:t>
            </a:r>
          </a:p>
          <a:p>
            <a:pPr lvl="1"/>
            <a:r>
              <a:rPr lang="en-US" dirty="0" smtClean="0"/>
              <a:t>Very fast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Any disk failure looses data</a:t>
            </a:r>
          </a:p>
          <a:p>
            <a:pPr lvl="1"/>
            <a:r>
              <a:rPr lang="en-US" dirty="0" smtClean="0"/>
              <a:t>Can not survive no disks failures</a:t>
            </a:r>
          </a:p>
          <a:p>
            <a:pPr lvl="1"/>
            <a:r>
              <a:rPr lang="en-US" dirty="0" smtClean="0"/>
              <a:t>Requires 2 or more disks</a:t>
            </a:r>
            <a:endParaRPr lang="en-US" dirty="0"/>
          </a:p>
        </p:txBody>
      </p:sp>
      <p:pic>
        <p:nvPicPr>
          <p:cNvPr id="1026" name="Picture 2" descr="C:\Users\dcherry\Desktop\5-glas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680994"/>
            <a:ext cx="61245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RAID 1</a:t>
            </a:r>
          </a:p>
          <a:p>
            <a:pPr lvl="1"/>
            <a:r>
              <a:rPr lang="en-US" dirty="0"/>
              <a:t>Full Mirror of data</a:t>
            </a:r>
          </a:p>
          <a:p>
            <a:pPr lvl="1"/>
            <a:r>
              <a:rPr lang="en-US" dirty="0"/>
              <a:t>No performance </a:t>
            </a:r>
            <a:r>
              <a:rPr lang="en-US" dirty="0" smtClean="0"/>
              <a:t>Benefit</a:t>
            </a:r>
          </a:p>
          <a:p>
            <a:pPr lvl="1"/>
            <a:r>
              <a:rPr lang="en-US" dirty="0" smtClean="0"/>
              <a:t>High Cost</a:t>
            </a:r>
          </a:p>
          <a:p>
            <a:pPr lvl="1"/>
            <a:r>
              <a:rPr lang="en-US" dirty="0" smtClean="0"/>
              <a:t>Requires 2 disks</a:t>
            </a:r>
          </a:p>
          <a:p>
            <a:pPr lvl="1"/>
            <a:r>
              <a:rPr lang="en-US" dirty="0" smtClean="0"/>
              <a:t>Can survive 1 disk failure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4" y="4576488"/>
            <a:ext cx="24193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6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HoursofPASS_Summit 2010 Preview_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2009-09-05T02:55:32Z</outs:dateTime>
      <outs:isPinned>true</outs:isPinned>
    </outs:relatedDate>
    <outs:relatedDate>
      <outs:type>2</outs:type>
      <outs:displayName>Created</outs:displayName>
      <outs:dateTime>2009-09-02T06:42:49Z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Mary Tiong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Denny cherry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AB5A0F3-233E-4BA2-9588-C2EDBD82B385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24HoursofPASS_Summit 2010 Preview_PPTtemplate</Template>
  <TotalTime>193</TotalTime>
  <Words>710</Words>
  <Application>Microsoft Office PowerPoint</Application>
  <PresentationFormat>On-screen Show (4:3)</PresentationFormat>
  <Paragraphs>145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24HoursofPASS_Summit 2010 Preview_PPTtemplate</vt:lpstr>
      <vt:lpstr>Storage for the DBA</vt:lpstr>
      <vt:lpstr>Agenda</vt:lpstr>
      <vt:lpstr>Storage Terminology</vt:lpstr>
      <vt:lpstr>Storage Terminology</vt:lpstr>
      <vt:lpstr>Array Cache Setup</vt:lpstr>
      <vt:lpstr>When Write Cache Gets Full?</vt:lpstr>
      <vt:lpstr>Oh crap the power went out!</vt:lpstr>
      <vt:lpstr>RAID Types</vt:lpstr>
      <vt:lpstr>RAID Types</vt:lpstr>
      <vt:lpstr>RAID Types</vt:lpstr>
      <vt:lpstr>RAID Types</vt:lpstr>
      <vt:lpstr>RAID Types</vt:lpstr>
      <vt:lpstr>Not all RAID 5 is Created Equal</vt:lpstr>
      <vt:lpstr>RAID Types</vt:lpstr>
      <vt:lpstr>Disk Alignment</vt:lpstr>
      <vt:lpstr>Disk Alignment</vt:lpstr>
      <vt:lpstr>Tiered Storage</vt:lpstr>
      <vt:lpstr>Tiered Storage</vt:lpstr>
      <vt:lpstr>Tiered Storage</vt:lpstr>
      <vt:lpstr>Tiered Storage</vt:lpstr>
      <vt:lpstr>Tiered Storage</vt:lpstr>
      <vt:lpstr>Spindle Types</vt:lpstr>
      <vt:lpstr>Array Diagram</vt:lpstr>
      <vt:lpstr>Denny Cherry</vt:lpstr>
    </vt:vector>
  </TitlesOfParts>
  <Company>Brazen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Title in 40pt.  No more than 2 lines</dc:title>
  <dc:creator>Mary Tiong</dc:creator>
  <cp:lastModifiedBy>dcherry</cp:lastModifiedBy>
  <cp:revision>31</cp:revision>
  <dcterms:created xsi:type="dcterms:W3CDTF">2009-09-02T06:42:49Z</dcterms:created>
  <dcterms:modified xsi:type="dcterms:W3CDTF">2010-09-16T07:30:08Z</dcterms:modified>
</cp:coreProperties>
</file>